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9"/>
  </p:notesMasterIdLst>
  <p:sldIdLst>
    <p:sldId id="256" r:id="rId2"/>
    <p:sldId id="258" r:id="rId3"/>
    <p:sldId id="259" r:id="rId4"/>
    <p:sldId id="266" r:id="rId5"/>
    <p:sldId id="260" r:id="rId6"/>
    <p:sldId id="261" r:id="rId7"/>
    <p:sldId id="267" r:id="rId8"/>
    <p:sldId id="268" r:id="rId9"/>
    <p:sldId id="269" r:id="rId10"/>
    <p:sldId id="271" r:id="rId11"/>
    <p:sldId id="270" r:id="rId12"/>
    <p:sldId id="272" r:id="rId13"/>
    <p:sldId id="262" r:id="rId14"/>
    <p:sldId id="264" r:id="rId15"/>
    <p:sldId id="263" r:id="rId16"/>
    <p:sldId id="274" r:id="rId17"/>
    <p:sldId id="273" r:id="rId1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C92B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9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678983F-51B1-4AF4-9471-D5DC4F08A333}" type="datetimeFigureOut">
              <a:rPr lang="ru-RU"/>
              <a:pPr>
                <a:defRPr/>
              </a:pPr>
              <a:t>12.10.2015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8BB5F04-FFE9-402E-B847-E818763957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2532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9303709-17D8-4BC2-A10E-460D6F27F4A0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6C0BD2-FF0B-475A-9200-C7F13348EDD1}" type="datetimeFigureOut">
              <a:rPr lang="ru-RU"/>
              <a:pPr>
                <a:defRPr/>
              </a:pPr>
              <a:t>12.10.2015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496135-0ED8-47D9-B816-B8FFC287735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3FAE1A-F635-47CE-B573-5FD363C6C738}" type="datetimeFigureOut">
              <a:rPr lang="ru-RU"/>
              <a:pPr>
                <a:defRPr/>
              </a:pPr>
              <a:t>12.10.2015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0B961F-1345-407C-A892-35F52FC90A1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82A515-147D-4724-8B6F-64E1AFBE4178}" type="datetimeFigureOut">
              <a:rPr lang="ru-RU"/>
              <a:pPr>
                <a:defRPr/>
              </a:pPr>
              <a:t>12.10.2015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4DFE5B-1A9C-4898-BC05-967772F0108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227BE8-276F-4F74-B75B-3DD6B9E00D1E}" type="datetimeFigureOut">
              <a:rPr lang="ru-RU"/>
              <a:pPr>
                <a:defRPr/>
              </a:pPr>
              <a:t>12.10.2015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C59067-1856-4844-A31D-D85FB891A5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112AB1-3291-4593-9DC2-8A3BAFB0DF4B}" type="datetimeFigureOut">
              <a:rPr lang="ru-RU"/>
              <a:pPr>
                <a:defRPr/>
              </a:pPr>
              <a:t>12.10.2015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83B445-7CAA-48EF-9952-AC7FC592BFA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0ABB46-AF47-4ABB-A4D1-676C82BC322E}" type="datetimeFigureOut">
              <a:rPr lang="ru-RU"/>
              <a:pPr>
                <a:defRPr/>
              </a:pPr>
              <a:t>12.10.2015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729CDF-5B1B-4000-A7BE-691E18435D0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D86362-E945-40CF-BE35-15DE15870214}" type="datetimeFigureOut">
              <a:rPr lang="ru-RU"/>
              <a:pPr>
                <a:defRPr/>
              </a:pPr>
              <a:t>12.10.2015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0D4228-2083-4142-958C-EB5F2CB31DF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BC5DE8-825A-49A8-8793-E2A27589E1E4}" type="datetimeFigureOut">
              <a:rPr lang="ru-RU"/>
              <a:pPr>
                <a:defRPr/>
              </a:pPr>
              <a:t>12.10.2015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9F332C-9C27-4DCE-BB07-C7B3C42726B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861B0E-E8C8-4608-A851-8CDB13A69F4D}" type="datetimeFigureOut">
              <a:rPr lang="ru-RU"/>
              <a:pPr>
                <a:defRPr/>
              </a:pPr>
              <a:t>12.10.2015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B9A131-6AEE-48A7-84C4-85A26A8BFF9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D06DF9-E67B-4F28-9563-56C5C82E3FE5}" type="datetimeFigureOut">
              <a:rPr lang="ru-RU"/>
              <a:pPr>
                <a:defRPr/>
              </a:pPr>
              <a:t>12.10.2015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A9F285-54C6-411B-8E45-2CC878AF3AE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443D57-EE9F-4575-BA3F-97D342886F7C}" type="datetimeFigureOut">
              <a:rPr lang="ru-RU"/>
              <a:pPr>
                <a:defRPr/>
              </a:pPr>
              <a:t>12.10.2015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2E0DC7-1BD9-4489-97E3-48208365B7B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86B1136-5121-4F60-9CA8-4A95591E8F55}" type="datetimeFigureOut">
              <a:rPr lang="ru-RU"/>
              <a:pPr>
                <a:defRPr/>
              </a:pPr>
              <a:t>12.10.2015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158B821-23E2-46F3-AB77-865ACD2D642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med">
    <p:dissolve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 rtlCol="0"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ln w="11430"/>
                <a:solidFill>
                  <a:schemeClr val="accent5">
                    <a:lumMod val="75000"/>
                  </a:schemeClr>
                </a:solidFill>
                <a:effectLst>
                  <a:glow rad="101600">
                    <a:schemeClr val="accent2">
                      <a:lumMod val="40000"/>
                      <a:lumOff val="60000"/>
                      <a:alpha val="60000"/>
                    </a:schemeClr>
                  </a:glow>
                </a:effectLst>
                <a:latin typeface="Bookman Old Style" pitchFamily="18" charset="0"/>
              </a:rPr>
              <a:t>Правила безопасности </a:t>
            </a:r>
            <a:br>
              <a:rPr lang="ru-RU" b="1" dirty="0" smtClean="0">
                <a:ln w="11430"/>
                <a:solidFill>
                  <a:schemeClr val="accent5">
                    <a:lumMod val="75000"/>
                  </a:schemeClr>
                </a:solidFill>
                <a:effectLst>
                  <a:glow rad="101600">
                    <a:schemeClr val="accent2">
                      <a:lumMod val="40000"/>
                      <a:lumOff val="60000"/>
                      <a:alpha val="60000"/>
                    </a:schemeClr>
                  </a:glow>
                </a:effectLst>
                <a:latin typeface="Bookman Old Style" pitchFamily="18" charset="0"/>
              </a:rPr>
            </a:br>
            <a:r>
              <a:rPr lang="ru-RU" b="1" dirty="0" smtClean="0">
                <a:ln w="11430"/>
                <a:solidFill>
                  <a:schemeClr val="accent5">
                    <a:lumMod val="75000"/>
                  </a:schemeClr>
                </a:solidFill>
                <a:effectLst>
                  <a:glow rad="101600">
                    <a:schemeClr val="accent2">
                      <a:lumMod val="40000"/>
                      <a:lumOff val="60000"/>
                      <a:alpha val="60000"/>
                    </a:schemeClr>
                  </a:glow>
                </a:effectLst>
                <a:latin typeface="Bookman Old Style" pitchFamily="18" charset="0"/>
              </a:rPr>
              <a:t>в сети Интернет</a:t>
            </a:r>
            <a:endParaRPr lang="ru-RU" b="1" dirty="0">
              <a:ln w="11430"/>
              <a:solidFill>
                <a:schemeClr val="accent5">
                  <a:lumMod val="75000"/>
                </a:schemeClr>
              </a:solidFill>
              <a:effectLst>
                <a:glow rad="101600">
                  <a:schemeClr val="accent2">
                    <a:lumMod val="40000"/>
                    <a:lumOff val="60000"/>
                    <a:alpha val="60000"/>
                  </a:schemeClr>
                </a:glow>
              </a:effectLst>
              <a:latin typeface="Bookman Old Style" pitchFamily="18" charset="0"/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24744"/>
            <a:ext cx="8291264" cy="5001419"/>
          </a:xfrm>
        </p:spPr>
        <p:txBody>
          <a:bodyPr rtlCol="0">
            <a:normAutofit/>
          </a:bodyPr>
          <a:lstStyle/>
          <a:p>
            <a:pPr marL="168275" indent="4763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latin typeface="Bookman Old Style" pitchFamily="18" charset="0"/>
              </a:rPr>
              <a:t>Не вводите важные сведения и не «запоминайте» пароли на общедоступных компьютерах (в школе, в Интернет-кафе)</a:t>
            </a:r>
          </a:p>
          <a:p>
            <a:pPr marL="168275" indent="4763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sz="28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latin typeface="Bookman Old Style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dirty="0" smtClean="0">
                <a:latin typeface="Bookman Old Style" pitchFamily="18" charset="0"/>
              </a:rPr>
              <a:t>Злоумышленники могут «взломать» ваш     е-</a:t>
            </a:r>
            <a:r>
              <a:rPr lang="en-US" sz="2400" dirty="0" smtClean="0">
                <a:latin typeface="Bookman Old Style" pitchFamily="18" charset="0"/>
              </a:rPr>
              <a:t>mail,</a:t>
            </a:r>
            <a:r>
              <a:rPr lang="ru-RU" sz="2400" dirty="0" smtClean="0">
                <a:latin typeface="Bookman Old Style" pitchFamily="18" charset="0"/>
              </a:rPr>
              <a:t> а также страницы социальных сетей и будут действовать в Сети от Вашего имени</a:t>
            </a:r>
            <a:endParaRPr lang="ru-RU" sz="2400" dirty="0">
              <a:latin typeface="Bookman Old Style" pitchFamily="18" charset="0"/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08912" cy="720080"/>
          </a:xfrm>
        </p:spPr>
        <p:txBody>
          <a:bodyPr rtlCol="0">
            <a:normAutofit fontScale="9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ln w="11430"/>
                <a:solidFill>
                  <a:srgbClr val="002060"/>
                </a:solidFill>
                <a:effectLst>
                  <a:glow rad="101600">
                    <a:schemeClr val="accent2">
                      <a:lumMod val="40000"/>
                      <a:lumOff val="60000"/>
                      <a:alpha val="6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Правило №9</a:t>
            </a:r>
            <a:endParaRPr lang="ru-RU" b="1" dirty="0">
              <a:ln w="11430"/>
              <a:solidFill>
                <a:srgbClr val="002060"/>
              </a:solidFill>
              <a:effectLst>
                <a:glow rad="101600">
                  <a:schemeClr val="accent2">
                    <a:lumMod val="40000"/>
                    <a:lumOff val="60000"/>
                    <a:alpha val="60000"/>
                  </a:schemeClr>
                </a:glow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328592"/>
          </a:xfrm>
        </p:spPr>
        <p:txBody>
          <a:bodyPr rtlCol="0">
            <a:normAutofit fontScale="62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latin typeface="Bookman Old Style" pitchFamily="18" charset="0"/>
              </a:rPr>
              <a:t>При общении соблюдайте сетевой - этикет.</a:t>
            </a:r>
          </a:p>
          <a:p>
            <a:pPr marL="0" indent="265113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>
                <a:latin typeface="Bookman Old Style" pitchFamily="18" charset="0"/>
              </a:rPr>
              <a:t>Не </a:t>
            </a:r>
            <a:r>
              <a:rPr lang="ru-RU" dirty="0">
                <a:latin typeface="Bookman Old Style" pitchFamily="18" charset="0"/>
              </a:rPr>
              <a:t>забывайте, что </a:t>
            </a:r>
            <a:r>
              <a:rPr lang="ru-RU" dirty="0" smtClean="0">
                <a:latin typeface="Bookman Old Style" pitchFamily="18" charset="0"/>
              </a:rPr>
              <a:t>в </a:t>
            </a:r>
            <a:r>
              <a:rPr lang="ru-RU" dirty="0">
                <a:latin typeface="Bookman Old Style" pitchFamily="18" charset="0"/>
              </a:rPr>
              <a:t>Сети </a:t>
            </a:r>
            <a:r>
              <a:rPr lang="ru-RU" dirty="0" smtClean="0">
                <a:latin typeface="Bookman Old Style" pitchFamily="18" charset="0"/>
              </a:rPr>
              <a:t>вы </a:t>
            </a:r>
            <a:r>
              <a:rPr lang="ru-RU" dirty="0">
                <a:latin typeface="Bookman Old Style" pitchFamily="18" charset="0"/>
              </a:rPr>
              <a:t>общаетесь с живым человеком, а часто - со многими людьми одновременно. </a:t>
            </a:r>
          </a:p>
          <a:p>
            <a:pPr marL="0" indent="265113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>
                <a:latin typeface="Bookman Old Style" pitchFamily="18" charset="0"/>
              </a:rPr>
              <a:t>Следуйте </a:t>
            </a:r>
            <a:r>
              <a:rPr lang="ru-RU" dirty="0">
                <a:latin typeface="Bookman Old Style" pitchFamily="18" charset="0"/>
              </a:rPr>
              <a:t>в Сети тем же правилам, которым вы следуете в реальной жизни. </a:t>
            </a:r>
          </a:p>
          <a:p>
            <a:pPr marL="0" indent="265113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>
                <a:latin typeface="Bookman Old Style" pitchFamily="18" charset="0"/>
              </a:rPr>
              <a:t>Старайтесь </a:t>
            </a:r>
            <a:r>
              <a:rPr lang="ru-RU" dirty="0">
                <a:latin typeface="Bookman Old Style" pitchFamily="18" charset="0"/>
              </a:rPr>
              <a:t>выглядеть достойно в глазах своих собеседников</a:t>
            </a:r>
            <a:r>
              <a:rPr lang="ru-RU" dirty="0" smtClean="0">
                <a:latin typeface="Bookman Old Style" pitchFamily="18" charset="0"/>
              </a:rPr>
              <a:t>! Не </a:t>
            </a:r>
            <a:r>
              <a:rPr lang="ru-RU" dirty="0">
                <a:latin typeface="Bookman Old Style" pitchFamily="18" charset="0"/>
              </a:rPr>
              <a:t>экономьте свое время на "условностях" типа правил хорошего тона или, скажем, правил грамматики и орфографии.</a:t>
            </a:r>
          </a:p>
          <a:p>
            <a:pPr marL="0" indent="265113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>
                <a:latin typeface="Bookman Old Style" pitchFamily="18" charset="0"/>
              </a:rPr>
              <a:t>Не </a:t>
            </a:r>
            <a:r>
              <a:rPr lang="ru-RU" dirty="0">
                <a:latin typeface="Bookman Old Style" pitchFamily="18" charset="0"/>
              </a:rPr>
              <a:t>пренебрегайте советами знатоков и делитесь своими знаниями с другими</a:t>
            </a:r>
            <a:r>
              <a:rPr lang="ru-RU" dirty="0" smtClean="0">
                <a:latin typeface="Bookman Old Style" pitchFamily="18" charset="0"/>
              </a:rPr>
              <a:t>!</a:t>
            </a:r>
            <a:endParaRPr lang="ru-RU" dirty="0">
              <a:latin typeface="Bookman Old Style" pitchFamily="18" charset="0"/>
            </a:endParaRPr>
          </a:p>
          <a:p>
            <a:pPr marL="0" indent="265113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>
                <a:latin typeface="Bookman Old Style" pitchFamily="18" charset="0"/>
              </a:rPr>
              <a:t>Сдерживайте </a:t>
            </a:r>
            <a:r>
              <a:rPr lang="ru-RU" dirty="0">
                <a:latin typeface="Bookman Old Style" pitchFamily="18" charset="0"/>
              </a:rPr>
              <a:t>страсти. Вступать в дискуссии никакой этикет не запрещает, однако не опускайтесь до брани и </a:t>
            </a:r>
            <a:r>
              <a:rPr lang="ru-RU" dirty="0" smtClean="0">
                <a:latin typeface="Bookman Old Style" pitchFamily="18" charset="0"/>
              </a:rPr>
              <a:t>ругательств.</a:t>
            </a:r>
            <a:endParaRPr lang="ru-RU" dirty="0">
              <a:latin typeface="Bookman Old Style" pitchFamily="18" charset="0"/>
            </a:endParaRPr>
          </a:p>
          <a:p>
            <a:pPr marL="0" indent="265113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>
                <a:latin typeface="Bookman Old Style" pitchFamily="18" charset="0"/>
              </a:rPr>
              <a:t>Будьте </a:t>
            </a:r>
            <a:r>
              <a:rPr lang="ru-RU" dirty="0">
                <a:latin typeface="Bookman Old Style" pitchFamily="18" charset="0"/>
              </a:rPr>
              <a:t>терпимы к недостаткам окружающих вас людей! </a:t>
            </a:r>
            <a:endParaRPr lang="ru-RU" dirty="0" smtClean="0">
              <a:latin typeface="Bookman Old Style" pitchFamily="18" charset="0"/>
            </a:endParaRPr>
          </a:p>
          <a:p>
            <a:pPr marL="0" indent="265113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latin typeface="Bookman Old Style" pitchFamily="18" charset="0"/>
              </a:rPr>
              <a:t>Это лишь маленькая толика правил сетевого этикета, которую вам нужно запомнить</a:t>
            </a:r>
            <a:endParaRPr lang="ru-RU" dirty="0">
              <a:latin typeface="Bookman Old Style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>
              <a:latin typeface="Bookman Old Style" pitchFamily="18" charset="0"/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539552" y="548680"/>
            <a:ext cx="8208912" cy="720080"/>
          </a:xfrm>
        </p:spPr>
        <p:txBody>
          <a:bodyPr rtlCol="0">
            <a:normAutofit fontScale="9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ln w="11430"/>
                <a:solidFill>
                  <a:srgbClr val="002060"/>
                </a:solidFill>
                <a:effectLst>
                  <a:glow rad="101600">
                    <a:schemeClr val="accent2">
                      <a:lumMod val="40000"/>
                      <a:lumOff val="60000"/>
                      <a:alpha val="6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Правило №10</a:t>
            </a:r>
            <a:endParaRPr lang="ru-RU" b="1" dirty="0">
              <a:ln w="11430"/>
              <a:solidFill>
                <a:srgbClr val="002060"/>
              </a:solidFill>
              <a:effectLst>
                <a:glow rad="101600">
                  <a:schemeClr val="accent2">
                    <a:lumMod val="40000"/>
                    <a:lumOff val="60000"/>
                    <a:alpha val="60000"/>
                  </a:schemeClr>
                </a:glow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124744"/>
            <a:ext cx="8352928" cy="5001419"/>
          </a:xfrm>
        </p:spPr>
        <p:txBody>
          <a:bodyPr rtlCol="0">
            <a:normAutofit/>
          </a:bodyPr>
          <a:lstStyle/>
          <a:p>
            <a:pPr marL="87313" indent="4763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latin typeface="Bookman Old Style" pitchFamily="18" charset="0"/>
              </a:rPr>
              <a:t>Не верьте всему, что размещено в Интернете</a:t>
            </a:r>
          </a:p>
          <a:p>
            <a:pPr marL="87313" indent="4763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latin typeface="Bookman Old Style" pitchFamily="18" charset="0"/>
            </a:endParaRPr>
          </a:p>
          <a:p>
            <a:pPr marL="354013" indent="-354013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dirty="0" smtClean="0">
                <a:latin typeface="Bookman Old Style" pitchFamily="18" charset="0"/>
              </a:rPr>
              <a:t>В сети может быть размещена недостоверная информация, домыслы, а также информация, не соответствующая действительности, которая преследуется по закону РФ; не распространяйте сами такую информацию.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08912" cy="720080"/>
          </a:xfrm>
        </p:spPr>
        <p:txBody>
          <a:bodyPr rtlCol="0">
            <a:normAutofit fontScale="9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ln w="11430"/>
                <a:solidFill>
                  <a:srgbClr val="002060"/>
                </a:solidFill>
                <a:effectLst>
                  <a:glow rad="101600">
                    <a:schemeClr val="accent2">
                      <a:lumMod val="40000"/>
                      <a:lumOff val="60000"/>
                      <a:alpha val="6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Правило №11</a:t>
            </a:r>
            <a:endParaRPr lang="ru-RU" b="1" dirty="0">
              <a:ln w="11430"/>
              <a:solidFill>
                <a:srgbClr val="002060"/>
              </a:solidFill>
              <a:effectLst>
                <a:glow rad="101600">
                  <a:schemeClr val="accent2">
                    <a:lumMod val="40000"/>
                    <a:lumOff val="60000"/>
                    <a:alpha val="60000"/>
                  </a:schemeClr>
                </a:glow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  <p:pic>
        <p:nvPicPr>
          <p:cNvPr id="13316" name="Рисунок 15" descr="правда или ложь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4663" y="4581525"/>
            <a:ext cx="226695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08912" cy="720080"/>
          </a:xfrm>
        </p:spPr>
        <p:txBody>
          <a:bodyPr rtlCol="0">
            <a:normAutofit fontScale="9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ln w="11430"/>
                <a:solidFill>
                  <a:srgbClr val="002060"/>
                </a:solidFill>
                <a:effectLst>
                  <a:glow rad="101600">
                    <a:schemeClr val="accent2">
                      <a:lumMod val="40000"/>
                      <a:lumOff val="60000"/>
                      <a:alpha val="6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Правило №12</a:t>
            </a:r>
            <a:endParaRPr lang="ru-RU" b="1" dirty="0">
              <a:ln w="11430"/>
              <a:solidFill>
                <a:srgbClr val="002060"/>
              </a:solidFill>
              <a:effectLst>
                <a:glow rad="101600">
                  <a:schemeClr val="accent2">
                    <a:lumMod val="40000"/>
                    <a:lumOff val="60000"/>
                    <a:alpha val="60000"/>
                  </a:schemeClr>
                </a:glow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124744"/>
            <a:ext cx="8280920" cy="5330992"/>
          </a:xfrm>
        </p:spPr>
        <p:txBody>
          <a:bodyPr rtlCol="0">
            <a:normAutofit/>
          </a:bodyPr>
          <a:lstStyle/>
          <a:p>
            <a:pPr marL="168275" indent="4763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latin typeface="Bookman Old Style" pitchFamily="18" charset="0"/>
              </a:rPr>
              <a:t>Если рядом с вами нет родственников, не встречайтесь в реальной жизни с людьми, с которыми вы познакомились в Интернете</a:t>
            </a:r>
          </a:p>
          <a:p>
            <a:pPr marL="168275" indent="4763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sz="2400" dirty="0" smtClean="0">
              <a:latin typeface="Bookman Old Style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dirty="0" smtClean="0">
                <a:latin typeface="Bookman Old Style" pitchFamily="18" charset="0"/>
              </a:rPr>
              <a:t>Если ваш виртуальный друг действительно тот, за кого он себя выдает, он нормально отнесется к вашей заботе о собственной безопасности!</a:t>
            </a:r>
            <a:endParaRPr lang="ru-RU" sz="2400" dirty="0">
              <a:latin typeface="Bookman Old Style" pitchFamily="18" charset="0"/>
            </a:endParaRPr>
          </a:p>
        </p:txBody>
      </p:sp>
      <p:pic>
        <p:nvPicPr>
          <p:cNvPr id="14340" name="Рисунок 4" descr="стоп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35375" y="5013325"/>
            <a:ext cx="1152525" cy="1208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 rtlCol="0">
            <a:normAutofit/>
          </a:bodyPr>
          <a:lstStyle/>
          <a:p>
            <a:pPr marL="173038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latin typeface="Bookman Old Style" pitchFamily="18" charset="0"/>
              </a:rPr>
              <a:t>Используйте </a:t>
            </a:r>
            <a:r>
              <a:rPr lang="ru-RU" sz="28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latin typeface="Bookman Old Style" pitchFamily="18" charset="0"/>
              </a:rPr>
              <a:t>веб</a:t>
            </a:r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latin typeface="Bookman Old Style" pitchFamily="18" charset="0"/>
              </a:rPr>
              <a:t> - камеру только при общении с друзьями</a:t>
            </a:r>
            <a:endParaRPr lang="ru-RU" sz="2800" dirty="0" smtClean="0">
              <a:latin typeface="Bookman Old Style" pitchFamily="18" charset="0"/>
            </a:endParaRPr>
          </a:p>
          <a:p>
            <a:pPr marL="173038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sz="2800" dirty="0" smtClean="0">
              <a:latin typeface="Bookman Old Style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dirty="0" smtClean="0">
                <a:latin typeface="Bookman Old Style" pitchFamily="18" charset="0"/>
              </a:rPr>
              <a:t>Проследите, чтобы посторонние люди не имели возможности видеть ваш разговор, т.к. он может быть записан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08912" cy="720080"/>
          </a:xfrm>
        </p:spPr>
        <p:txBody>
          <a:bodyPr rtlCol="0">
            <a:normAutofit fontScale="9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ln w="11430"/>
                <a:solidFill>
                  <a:srgbClr val="002060"/>
                </a:solidFill>
                <a:effectLst>
                  <a:glow rad="101600">
                    <a:schemeClr val="accent2">
                      <a:lumMod val="40000"/>
                      <a:lumOff val="60000"/>
                      <a:alpha val="6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Правило №13</a:t>
            </a:r>
            <a:endParaRPr lang="ru-RU" b="1" dirty="0">
              <a:ln w="11430"/>
              <a:solidFill>
                <a:srgbClr val="002060"/>
              </a:solidFill>
              <a:effectLst>
                <a:glow rad="101600">
                  <a:schemeClr val="accent2">
                    <a:lumMod val="40000"/>
                    <a:lumOff val="60000"/>
                    <a:alpha val="60000"/>
                  </a:schemeClr>
                </a:glow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сердце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87675" y="2590800"/>
            <a:ext cx="3316288" cy="3141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08912" cy="719138"/>
          </a:xfrm>
        </p:spPr>
        <p:txBody>
          <a:bodyPr rtlCol="0">
            <a:normAutofit fontScale="9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Помните!!!</a:t>
            </a:r>
            <a:endParaRPr lang="ru-RU" b="1" dirty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 rtlCol="0">
            <a:normAutofit/>
          </a:bodyPr>
          <a:lstStyle/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sz="28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latin typeface="Bookman Old Style" pitchFamily="18" charset="0"/>
            </a:endParaRP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latin typeface="Bookman Old Style" pitchFamily="18" charset="0"/>
              </a:rPr>
              <a:t>Никогда не поздно рассказать взрослым, если вас кто-то обидел</a:t>
            </a:r>
            <a:endParaRPr lang="ru-RU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latin typeface="Bookman Old Style" pitchFamily="18" charset="0"/>
            </a:endParaRPr>
          </a:p>
        </p:txBody>
      </p:sp>
      <p:pic>
        <p:nvPicPr>
          <p:cNvPr id="8" name="Рисунок 7" descr="ребенок и взролый.jpg"/>
          <p:cNvPicPr>
            <a:picLocks noChangeAspect="1"/>
          </p:cNvPicPr>
          <p:nvPr/>
        </p:nvPicPr>
        <p:blipFill>
          <a:blip r:embed="rId3" cstate="print">
            <a:lum bright="-8000" contrast="42000"/>
          </a:blip>
          <a:srcRect/>
          <a:stretch>
            <a:fillRect/>
          </a:stretch>
        </p:blipFill>
        <p:spPr bwMode="auto">
          <a:xfrm>
            <a:off x="3779838" y="3357563"/>
            <a:ext cx="1584325" cy="1120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2000" fill="hold"/>
                                        <p:tgtEl>
                                          <p:spTgt spid="6"/>
                                        </p:tgtEl>
                                      </p:cBhvr>
                                      <p:by x="130000" y="130000"/>
                                    </p:animScale>
                                  </p:childTnLst>
                                </p:cTn>
                              </p:par>
                              <p:par>
                                <p:cTn id="13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000"/>
                            </p:stCondLst>
                            <p:childTnLst>
                              <p:par>
                                <p:cTn id="19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0" dur="2000" fill="hold"/>
                                        <p:tgtEl>
                                          <p:spTgt spid="6"/>
                                        </p:tgtEl>
                                      </p:cBhvr>
                                      <p:by x="70000" y="7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2" dur="2000" fill="hold"/>
                                        <p:tgtEl>
                                          <p:spTgt spid="8"/>
                                        </p:tgtEl>
                                      </p:cBhvr>
                                      <p:by x="70000" y="7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152128"/>
          </a:xfrm>
        </p:spPr>
        <p:txBody>
          <a:bodyPr rtlCol="0">
            <a:normAutofit fontScale="9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ln w="11430"/>
                <a:solidFill>
                  <a:srgbClr val="002060"/>
                </a:solidFill>
                <a:effectLst>
                  <a:glow rad="101600">
                    <a:schemeClr val="accent2">
                      <a:lumMod val="40000"/>
                      <a:lumOff val="60000"/>
                      <a:alpha val="6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Линия помощи «Дети </a:t>
            </a:r>
            <a:r>
              <a:rPr lang="ru-RU" b="1" dirty="0" err="1" smtClean="0">
                <a:ln w="11430"/>
                <a:solidFill>
                  <a:srgbClr val="002060"/>
                </a:solidFill>
                <a:effectLst>
                  <a:glow rad="101600">
                    <a:schemeClr val="accent2">
                      <a:lumMod val="40000"/>
                      <a:lumOff val="60000"/>
                      <a:alpha val="6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онлайн</a:t>
            </a:r>
            <a:r>
              <a:rPr lang="ru-RU" b="1" dirty="0" smtClean="0">
                <a:ln w="11430"/>
                <a:solidFill>
                  <a:srgbClr val="002060"/>
                </a:solidFill>
                <a:effectLst>
                  <a:glow rad="101600">
                    <a:schemeClr val="accent2">
                      <a:lumMod val="40000"/>
                      <a:lumOff val="60000"/>
                      <a:alpha val="6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»</a:t>
            </a:r>
            <a:endParaRPr lang="ru-RU" b="1" dirty="0">
              <a:ln w="11430"/>
              <a:solidFill>
                <a:srgbClr val="002060"/>
              </a:solidFill>
              <a:effectLst>
                <a:glow rad="101600">
                  <a:schemeClr val="accent2">
                    <a:lumMod val="40000"/>
                    <a:lumOff val="60000"/>
                    <a:alpha val="60000"/>
                  </a:schemeClr>
                </a:glow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340768"/>
            <a:ext cx="8229600" cy="4525963"/>
          </a:xfrm>
        </p:spPr>
        <p:txBody>
          <a:bodyPr rtlCol="0"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glow rad="101600">
                  <a:schemeClr val="accent2">
                    <a:lumMod val="40000"/>
                    <a:lumOff val="60000"/>
                    <a:alpha val="60000"/>
                  </a:schemeClr>
                </a:glow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latin typeface="Bookman Old Style" pitchFamily="18" charset="0"/>
              </a:rPr>
              <a:t>8-800-2500015</a:t>
            </a: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latin typeface="Bookman Old Style" pitchFamily="18" charset="0"/>
              </a:rPr>
              <a:t>(звонок по России бесплатный)</a:t>
            </a: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8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Звоните, если тебя оскорбили </a:t>
            </a: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8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или обманули в Интернете. </a:t>
            </a: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8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Если ты столкнулся с опасностью в сети</a:t>
            </a:r>
            <a:endParaRPr lang="ru-RU" sz="2800" b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Интернет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1793527">
            <a:off x="3379842" y="2421876"/>
            <a:ext cx="3256756" cy="244256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548680"/>
            <a:ext cx="7920880" cy="5616623"/>
          </a:xfrm>
        </p:spPr>
        <p:txBody>
          <a:bodyPr rtlCol="0">
            <a:normAutofit fontScale="925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168275" indent="4763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latin typeface="Bookman Old Style" pitchFamily="18" charset="0"/>
              </a:rPr>
              <a:t>Соблюдение вышеизложенных правил облегчит, ускорит и обезопасит Вашу  работу в Интернете.</a:t>
            </a:r>
            <a:endParaRPr lang="ru-RU" b="1" dirty="0" smtClean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  <a:p>
            <a:pPr marL="168275" indent="4763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glow rad="101600">
                  <a:schemeClr val="accent2">
                    <a:lumMod val="40000"/>
                    <a:lumOff val="60000"/>
                    <a:alpha val="60000"/>
                  </a:schemeClr>
                </a:glow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marL="168275" indent="4763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glow rad="101600">
                  <a:schemeClr val="accent2">
                    <a:lumMod val="40000"/>
                    <a:lumOff val="60000"/>
                    <a:alpha val="60000"/>
                  </a:schemeClr>
                </a:glow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marL="168275" indent="4763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glow rad="101600">
                  <a:schemeClr val="accent2">
                    <a:lumMod val="40000"/>
                    <a:lumOff val="60000"/>
                    <a:alpha val="60000"/>
                  </a:schemeClr>
                </a:glow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marL="168275" indent="4763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glow rad="101600">
                  <a:schemeClr val="accent2">
                    <a:lumMod val="40000"/>
                    <a:lumOff val="60000"/>
                    <a:alpha val="60000"/>
                  </a:schemeClr>
                </a:glow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marL="168275" indent="4763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glow rad="101600">
                  <a:schemeClr val="accent2">
                    <a:lumMod val="40000"/>
                    <a:lumOff val="60000"/>
                    <a:alpha val="60000"/>
                  </a:schemeClr>
                </a:glow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marL="168275" indent="4763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000" b="1" dirty="0" smtClean="0">
                <a:ln w="11430"/>
                <a:effectLst>
                  <a:glow rad="101600">
                    <a:schemeClr val="accent2">
                      <a:lumMod val="40000"/>
                      <a:lumOff val="60000"/>
                      <a:alpha val="6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Счастливого Вам путешествия по бескрайним просторам Интернета!!!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Рисунок 10" descr="спам телефон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16013" y="4724400"/>
            <a:ext cx="1943100" cy="11525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08912" cy="720080"/>
          </a:xfrm>
        </p:spPr>
        <p:txBody>
          <a:bodyPr rtlCol="0">
            <a:normAutofit fontScale="9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ln w="11430"/>
                <a:solidFill>
                  <a:schemeClr val="accent5">
                    <a:lumMod val="75000"/>
                  </a:schemeClr>
                </a:solidFill>
                <a:effectLst>
                  <a:glow rad="101600">
                    <a:schemeClr val="accent2">
                      <a:lumMod val="40000"/>
                      <a:lumOff val="60000"/>
                      <a:alpha val="6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Правило №1</a:t>
            </a:r>
            <a:endParaRPr lang="ru-RU" b="1" dirty="0">
              <a:ln w="11430"/>
              <a:solidFill>
                <a:schemeClr val="accent5">
                  <a:lumMod val="75000"/>
                </a:schemeClr>
              </a:solidFill>
              <a:effectLst>
                <a:glow rad="101600">
                  <a:schemeClr val="accent2">
                    <a:lumMod val="40000"/>
                    <a:lumOff val="60000"/>
                    <a:alpha val="60000"/>
                  </a:schemeClr>
                </a:glow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196752"/>
            <a:ext cx="8208912" cy="4824536"/>
          </a:xfrm>
        </p:spPr>
        <p:txBody>
          <a:bodyPr rtlCol="0">
            <a:normAutofit/>
          </a:bodyPr>
          <a:lstStyle/>
          <a:p>
            <a:pPr marL="177800" indent="-4763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latin typeface="Bookman Old Style" pitchFamily="18" charset="0"/>
              </a:rPr>
              <a:t>Нежелательно размещать персональную информацию в Интернете</a:t>
            </a:r>
          </a:p>
          <a:p>
            <a:pPr marL="177800" indent="-4763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sz="28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2060"/>
              </a:solidFill>
              <a:latin typeface="Bookman Old Style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dirty="0" smtClean="0">
                <a:latin typeface="Bookman Old Style" pitchFamily="18" charset="0"/>
              </a:rPr>
              <a:t>Персональная информация — это ваше имя, фамилия, возраст, номер  мобильного телефона, адрес электронной почты, домашний адрес и адрес школы, в которой Вы учитесь</a:t>
            </a:r>
            <a:endParaRPr lang="ru-RU" sz="2400" dirty="0">
              <a:latin typeface="Bookman Old Style" pitchFamily="18" charset="0"/>
            </a:endParaRPr>
          </a:p>
        </p:txBody>
      </p:sp>
      <p:pic>
        <p:nvPicPr>
          <p:cNvPr id="10" name="Рисунок 9" descr="адрес электронной почты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300192" y="4653136"/>
            <a:ext cx="1200133" cy="100811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08912" cy="720080"/>
          </a:xfrm>
        </p:spPr>
        <p:txBody>
          <a:bodyPr rtlCol="0">
            <a:normAutofit fontScale="9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ln w="11430"/>
                <a:solidFill>
                  <a:srgbClr val="002060"/>
                </a:solidFill>
                <a:effectLst>
                  <a:glow rad="101600">
                    <a:schemeClr val="accent2">
                      <a:lumMod val="40000"/>
                      <a:lumOff val="60000"/>
                      <a:alpha val="6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Правило №2</a:t>
            </a:r>
            <a:endParaRPr lang="ru-RU" b="1" dirty="0">
              <a:ln w="11430"/>
              <a:solidFill>
                <a:srgbClr val="002060"/>
              </a:solidFill>
              <a:effectLst>
                <a:glow rad="101600">
                  <a:schemeClr val="accent2">
                    <a:lumMod val="40000"/>
                    <a:lumOff val="60000"/>
                    <a:alpha val="60000"/>
                  </a:schemeClr>
                </a:glow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124744"/>
            <a:ext cx="8208912" cy="5330992"/>
          </a:xfrm>
        </p:spPr>
        <p:txBody>
          <a:bodyPr rtlCol="0">
            <a:normAutofit/>
          </a:bodyPr>
          <a:lstStyle/>
          <a:p>
            <a:pPr marL="177800" indent="-4763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sz="28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latin typeface="Bookman Old Style" pitchFamily="18" charset="0"/>
            </a:endParaRPr>
          </a:p>
          <a:p>
            <a:pPr marL="177800" indent="-4763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latin typeface="Bookman Old Style" pitchFamily="18" charset="0"/>
              </a:rPr>
              <a:t>Если вы публикуете фото или видео в интернете — каждый может посмотреть их и использовать в своих целях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/>
          </a:p>
        </p:txBody>
      </p:sp>
      <p:pic>
        <p:nvPicPr>
          <p:cNvPr id="6" name="Рисунок 5" descr="угроза интернета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63688" y="4293096"/>
            <a:ext cx="2543175" cy="14287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24744"/>
            <a:ext cx="7571184" cy="5184576"/>
          </a:xfrm>
        </p:spPr>
        <p:txBody>
          <a:bodyPr rtlCol="0">
            <a:normAutofit/>
          </a:bodyPr>
          <a:lstStyle/>
          <a:p>
            <a:pPr marL="168275" indent="15875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latin typeface="Bookman Old Style" pitchFamily="18" charset="0"/>
              </a:rPr>
              <a:t>На </a:t>
            </a:r>
            <a:r>
              <a:rPr lang="en-US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latin typeface="Bookman Old Style" pitchFamily="18" charset="0"/>
              </a:rPr>
              <a:t>e - mail </a:t>
            </a:r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latin typeface="Bookman Old Style" pitchFamily="18" charset="0"/>
              </a:rPr>
              <a:t>могут приходить нежелательные письма – «СПАМ».  </a:t>
            </a:r>
          </a:p>
          <a:p>
            <a:pPr marL="168275" indent="15875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latin typeface="Bookman Old Style" pitchFamily="18" charset="0"/>
              </a:rPr>
              <a:t>Не отвечайте на них!!!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2400" dirty="0" smtClean="0">
              <a:latin typeface="Bookman Old Style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dirty="0" smtClean="0">
                <a:latin typeface="Bookman Old Style" pitchFamily="18" charset="0"/>
              </a:rPr>
              <a:t>Если Вы ответите на подобное письмо, отправитель будет знать, что вы пользуетесь своим электронным почтовым ящиком и будет продолжать посылать вам спам.</a:t>
            </a:r>
            <a:endParaRPr lang="ru-RU" sz="2400" dirty="0">
              <a:latin typeface="Bookman Old Style" pitchFamily="18" charset="0"/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08912" cy="720080"/>
          </a:xfrm>
        </p:spPr>
        <p:txBody>
          <a:bodyPr rtlCol="0">
            <a:normAutofit fontScale="9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ln w="11430"/>
                <a:solidFill>
                  <a:srgbClr val="002060"/>
                </a:solidFill>
                <a:effectLst>
                  <a:glow rad="101600">
                    <a:schemeClr val="accent2">
                      <a:lumMod val="40000"/>
                      <a:lumOff val="60000"/>
                      <a:alpha val="6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Правило №3</a:t>
            </a:r>
            <a:endParaRPr lang="ru-RU" b="1" dirty="0">
              <a:ln w="11430"/>
              <a:solidFill>
                <a:srgbClr val="002060"/>
              </a:solidFill>
              <a:effectLst>
                <a:glow rad="101600">
                  <a:schemeClr val="accent2">
                    <a:lumMod val="40000"/>
                    <a:lumOff val="60000"/>
                    <a:alpha val="60000"/>
                  </a:schemeClr>
                </a:glow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  <p:pic>
        <p:nvPicPr>
          <p:cNvPr id="5" name="Рисунок 4" descr="электронный спам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660232" y="2276872"/>
            <a:ext cx="1756995" cy="108012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агрессивное содержание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516216" y="3212976"/>
            <a:ext cx="1905000" cy="14287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08912" cy="720080"/>
          </a:xfrm>
        </p:spPr>
        <p:txBody>
          <a:bodyPr rtlCol="0">
            <a:normAutofit fontScale="9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ln w="11430"/>
                <a:solidFill>
                  <a:srgbClr val="002060"/>
                </a:solidFill>
                <a:effectLst>
                  <a:glow rad="101600">
                    <a:schemeClr val="accent2">
                      <a:lumMod val="40000"/>
                      <a:lumOff val="60000"/>
                      <a:alpha val="6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Правило №4</a:t>
            </a:r>
            <a:endParaRPr lang="ru-RU" b="1" dirty="0">
              <a:ln w="11430"/>
              <a:solidFill>
                <a:srgbClr val="002060"/>
              </a:solidFill>
              <a:effectLst>
                <a:glow rad="101600">
                  <a:schemeClr val="accent2">
                    <a:lumMod val="40000"/>
                    <a:lumOff val="60000"/>
                    <a:alpha val="60000"/>
                  </a:schemeClr>
                </a:glow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124744"/>
            <a:ext cx="8208912" cy="5330992"/>
          </a:xfrm>
        </p:spPr>
        <p:txBody>
          <a:bodyPr rtlCol="0">
            <a:normAutofit/>
          </a:bodyPr>
          <a:lstStyle/>
          <a:p>
            <a:pPr marL="168275" indent="15875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latin typeface="Bookman Old Style" pitchFamily="18" charset="0"/>
              </a:rPr>
              <a:t>Не открывайте файлы, которые прислали неизвестные Вам людей</a:t>
            </a:r>
            <a:r>
              <a:rPr lang="ru-RU" dirty="0" smtClean="0"/>
              <a:t>.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2400" dirty="0" smtClean="0">
              <a:latin typeface="Bookman Old Style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dirty="0" smtClean="0">
                <a:latin typeface="Bookman Old Style" pitchFamily="18" charset="0"/>
              </a:rPr>
              <a:t>Вы не можете знать, что на самом деле содержат эти файлы – в них могут быть вирусы или фото и видео с «агрессивным» содержанием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2400" dirty="0" smtClean="0">
              <a:latin typeface="Bookman Old Style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2400" dirty="0" smtClean="0">
              <a:latin typeface="Bookman Old Style" pitchFamily="18" charset="0"/>
            </a:endParaRPr>
          </a:p>
        </p:txBody>
      </p:sp>
      <p:pic>
        <p:nvPicPr>
          <p:cNvPr id="8" name="Рисунок 7" descr="агрессивное содержание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27584" y="4509120"/>
            <a:ext cx="2019300" cy="14287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08912" cy="720080"/>
          </a:xfrm>
        </p:spPr>
        <p:txBody>
          <a:bodyPr rtlCol="0">
            <a:normAutofit fontScale="9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ln w="11430"/>
                <a:solidFill>
                  <a:srgbClr val="002060"/>
                </a:solidFill>
                <a:effectLst>
                  <a:glow rad="101600">
                    <a:schemeClr val="accent2">
                      <a:lumMod val="40000"/>
                      <a:lumOff val="60000"/>
                      <a:alpha val="6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Правило №5</a:t>
            </a:r>
            <a:endParaRPr lang="ru-RU" b="1" dirty="0">
              <a:ln w="11430"/>
              <a:solidFill>
                <a:srgbClr val="002060"/>
              </a:solidFill>
              <a:effectLst>
                <a:glow rad="101600">
                  <a:schemeClr val="accent2">
                    <a:lumMod val="40000"/>
                    <a:lumOff val="60000"/>
                    <a:alpha val="60000"/>
                  </a:schemeClr>
                </a:glow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124744"/>
            <a:ext cx="8136904" cy="5330992"/>
          </a:xfrm>
        </p:spPr>
        <p:txBody>
          <a:bodyPr rtlCol="0">
            <a:normAutofit/>
          </a:bodyPr>
          <a:lstStyle/>
          <a:p>
            <a:pPr marL="173038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latin typeface="Bookman Old Style" pitchFamily="18" charset="0"/>
              </a:rPr>
              <a:t>Не добавляйте незнакомых людей в «друзья» в социальных сетях, ICQ, MSN </a:t>
            </a:r>
            <a:r>
              <a:rPr lang="ru-RU" sz="28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latin typeface="Bookman Old Style" pitchFamily="18" charset="0"/>
              </a:rPr>
              <a:t>messenger</a:t>
            </a:r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latin typeface="Bookman Old Style" pitchFamily="18" charset="0"/>
              </a:rPr>
              <a:t> </a:t>
            </a:r>
            <a:r>
              <a:rPr lang="en-US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latin typeface="Bookman Old Style" pitchFamily="18" charset="0"/>
              </a:rPr>
              <a:t> </a:t>
            </a:r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latin typeface="Bookman Old Style" pitchFamily="18" charset="0"/>
              </a:rPr>
              <a:t>и т.п.</a:t>
            </a:r>
          </a:p>
          <a:p>
            <a:pPr marL="173038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28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latin typeface="Bookman Old Style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dirty="0" smtClean="0">
                <a:latin typeface="Bookman Old Style" pitchFamily="18" charset="0"/>
              </a:rPr>
              <a:t>Виртуальные знакомые могут быть не теми, за кого себя выдают!!!</a:t>
            </a:r>
            <a:endParaRPr lang="ru-RU" sz="2400" dirty="0">
              <a:latin typeface="Bookman Old Style" pitchFamily="18" charset="0"/>
            </a:endParaRPr>
          </a:p>
        </p:txBody>
      </p:sp>
      <p:pic>
        <p:nvPicPr>
          <p:cNvPr id="5" name="Рисунок 4" descr="добро за компьютером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04048" y="3933056"/>
            <a:ext cx="2076822" cy="207682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Рисунок 6" descr="зло за компьютером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55576" y="4077072"/>
            <a:ext cx="2016224" cy="207380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 rtlCol="0">
            <a:normAutofit/>
          </a:bodyPr>
          <a:lstStyle/>
          <a:p>
            <a:pPr marL="168275" indent="4763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latin typeface="Bookman Old Style" pitchFamily="18" charset="0"/>
              </a:rPr>
              <a:t>Контролируйте работу за компьютером.</a:t>
            </a:r>
          </a:p>
          <a:p>
            <a:pPr marL="168275" indent="4763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sz="28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latin typeface="Bookman Old Style" pitchFamily="18" charset="0"/>
            </a:endParaRPr>
          </a:p>
          <a:p>
            <a:pPr marL="169863" indent="-15875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dirty="0" smtClean="0">
                <a:latin typeface="Bookman Old Style" pitchFamily="18" charset="0"/>
              </a:rPr>
              <a:t>Неограниченное использование компьютера может привести к физическим (глазным, гиподинамия, остеохондроз) и психологическим заболеваниям (Интернет – зависимость). </a:t>
            </a:r>
            <a:endParaRPr lang="ru-RU" sz="2400" dirty="0">
              <a:latin typeface="Bookman Old Style" pitchFamily="18" charset="0"/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08912" cy="720080"/>
          </a:xfrm>
        </p:spPr>
        <p:txBody>
          <a:bodyPr rtlCol="0">
            <a:normAutofit fontScale="9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Правило №6</a:t>
            </a:r>
            <a:endParaRPr lang="ru-RU" b="1" dirty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124744"/>
            <a:ext cx="8280920" cy="5001419"/>
          </a:xfrm>
        </p:spPr>
        <p:txBody>
          <a:bodyPr rtlCol="0">
            <a:normAutofit/>
          </a:bodyPr>
          <a:lstStyle/>
          <a:p>
            <a:pPr marL="168275" indent="4763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Используйте для паролей трудно запоминаемый набор цифр и букв. </a:t>
            </a:r>
          </a:p>
          <a:p>
            <a:pPr marL="168275" indent="4763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sz="28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</a:endParaRPr>
          </a:p>
          <a:p>
            <a:pPr marL="266700" indent="-174625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dirty="0" smtClean="0">
                <a:latin typeface="Bookman Old Style" pitchFamily="18" charset="0"/>
              </a:rPr>
              <a:t>Не используйте в качестве паролей набор цифр: 1234, дату вашего рождения и т.п.</a:t>
            </a:r>
          </a:p>
          <a:p>
            <a:pPr marL="266700" indent="-174625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dirty="0" smtClean="0">
                <a:latin typeface="Bookman Old Style" pitchFamily="18" charset="0"/>
              </a:rPr>
              <a:t>«Легкие» пароли быстро взламываются, и Вы можете стать жертвой злоумышленников.</a:t>
            </a:r>
            <a:endParaRPr lang="ru-RU" sz="2400" dirty="0">
              <a:latin typeface="Bookman Old Style" pitchFamily="18" charset="0"/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08912" cy="720080"/>
          </a:xfrm>
        </p:spPr>
        <p:txBody>
          <a:bodyPr rtlCol="0">
            <a:normAutofit fontScale="9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ln w="11430"/>
                <a:solidFill>
                  <a:srgbClr val="002060"/>
                </a:solidFill>
                <a:effectLst>
                  <a:glow rad="101600">
                    <a:schemeClr val="accent2">
                      <a:lumMod val="40000"/>
                      <a:lumOff val="60000"/>
                      <a:alpha val="6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Правило №7</a:t>
            </a:r>
            <a:endParaRPr lang="ru-RU" b="1" dirty="0">
              <a:ln w="11430"/>
              <a:solidFill>
                <a:srgbClr val="002060"/>
              </a:solidFill>
              <a:effectLst>
                <a:glow rad="101600">
                  <a:schemeClr val="accent2">
                    <a:lumMod val="40000"/>
                    <a:lumOff val="60000"/>
                    <a:alpha val="60000"/>
                  </a:schemeClr>
                </a:glow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  <p:pic>
        <p:nvPicPr>
          <p:cNvPr id="16" name="Рисунок 15" descr="набор символов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583526">
            <a:off x="4776081" y="4220035"/>
            <a:ext cx="2697694" cy="179317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24744"/>
            <a:ext cx="8435280" cy="5184576"/>
          </a:xfrm>
        </p:spPr>
        <p:txBody>
          <a:bodyPr rtlCol="0">
            <a:normAutofit/>
          </a:bodyPr>
          <a:lstStyle/>
          <a:p>
            <a:pPr marL="168275" indent="4763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latin typeface="Bookman Old Style" pitchFamily="18" charset="0"/>
              </a:rPr>
              <a:t>Используйте на компьютерах лицензионное программное обеспечение, антивирусные программы и своевременное обновляйте их.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dirty="0" smtClean="0">
                <a:latin typeface="Bookman Old Style" pitchFamily="18" charset="0"/>
              </a:rPr>
              <a:t>Обновление необходимо для пресечения проникновения новых вредоносных программ на Ваш компьютер.</a:t>
            </a:r>
            <a:endParaRPr lang="ru-RU" sz="2400" dirty="0">
              <a:latin typeface="Bookman Old Style" pitchFamily="18" charset="0"/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08912" cy="720080"/>
          </a:xfrm>
        </p:spPr>
        <p:txBody>
          <a:bodyPr rtlCol="0">
            <a:normAutofit fontScale="9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ln w="11430"/>
                <a:solidFill>
                  <a:srgbClr val="002060"/>
                </a:solidFill>
                <a:effectLst>
                  <a:glow rad="101600">
                    <a:schemeClr val="accent2">
                      <a:lumMod val="40000"/>
                      <a:lumOff val="60000"/>
                      <a:alpha val="6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Правило №8</a:t>
            </a:r>
            <a:endParaRPr lang="ru-RU" b="1" dirty="0">
              <a:ln w="11430"/>
              <a:solidFill>
                <a:srgbClr val="002060"/>
              </a:solidFill>
              <a:effectLst>
                <a:glow rad="101600">
                  <a:schemeClr val="accent2">
                    <a:lumMod val="40000"/>
                    <a:lumOff val="60000"/>
                    <a:alpha val="60000"/>
                  </a:schemeClr>
                </a:glow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  <p:pic>
        <p:nvPicPr>
          <p:cNvPr id="10244" name="Picture 6" descr="C:\Documents and Settings\Владелец\Мои документы\Мои рисунки\для компьютеров\Kaspersky Antiviru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51500" y="4508500"/>
            <a:ext cx="12954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5" name="Picture 7" descr="C:\Documents and Settings\Владелец\Мои документы\Мои рисунки\для компьютеров\antivirus_antispam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00125" y="4786313"/>
            <a:ext cx="1008063" cy="143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568</TotalTime>
  <Words>532</Words>
  <Application>Microsoft Office PowerPoint</Application>
  <PresentationFormat>Экран (4:3)</PresentationFormat>
  <Paragraphs>77</Paragraphs>
  <Slides>17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0" baseType="lpstr">
      <vt:lpstr>Arial</vt:lpstr>
      <vt:lpstr>Calibri</vt:lpstr>
      <vt:lpstr>Тема Office</vt:lpstr>
      <vt:lpstr>Правила безопасности  в сети Интернет</vt:lpstr>
      <vt:lpstr>Правило №1</vt:lpstr>
      <vt:lpstr>Правило №2</vt:lpstr>
      <vt:lpstr>Правило №3</vt:lpstr>
      <vt:lpstr>Правило №4</vt:lpstr>
      <vt:lpstr>Правило №5</vt:lpstr>
      <vt:lpstr>Правило №6</vt:lpstr>
      <vt:lpstr>Правило №7</vt:lpstr>
      <vt:lpstr>Правило №8</vt:lpstr>
      <vt:lpstr>Правило №9</vt:lpstr>
      <vt:lpstr>Правило №10</vt:lpstr>
      <vt:lpstr>Правило №11</vt:lpstr>
      <vt:lpstr>Правило №12</vt:lpstr>
      <vt:lpstr>Правило №13</vt:lpstr>
      <vt:lpstr>Помните!!!</vt:lpstr>
      <vt:lpstr>Линия помощи «Дети онлайн»</vt:lpstr>
      <vt:lpstr>Слайд 17</vt:lpstr>
    </vt:vector>
  </TitlesOfParts>
  <Company>DG Win&amp;Soft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Медиабезопасность</dc:title>
  <dc:creator>Home</dc:creator>
  <cp:lastModifiedBy>User</cp:lastModifiedBy>
  <cp:revision>76</cp:revision>
  <dcterms:created xsi:type="dcterms:W3CDTF">2012-12-06T17:00:37Z</dcterms:created>
  <dcterms:modified xsi:type="dcterms:W3CDTF">2015-10-12T11:46:34Z</dcterms:modified>
</cp:coreProperties>
</file>