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8" r:id="rId3"/>
    <p:sldId id="259" r:id="rId4"/>
    <p:sldId id="266" r:id="rId5"/>
    <p:sldId id="260" r:id="rId6"/>
    <p:sldId id="261" r:id="rId7"/>
    <p:sldId id="267" r:id="rId8"/>
    <p:sldId id="268" r:id="rId9"/>
    <p:sldId id="269" r:id="rId10"/>
    <p:sldId id="271" r:id="rId11"/>
    <p:sldId id="270" r:id="rId12"/>
    <p:sldId id="272" r:id="rId13"/>
    <p:sldId id="262" r:id="rId14"/>
    <p:sldId id="264" r:id="rId15"/>
    <p:sldId id="263" r:id="rId16"/>
    <p:sldId id="274" r:id="rId17"/>
    <p:sldId id="27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92B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678983F-51B1-4AF4-9471-D5DC4F08A333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BB5F04-FFE9-402E-B847-E81876395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303709-17D8-4BC2-A10E-460D6F27F4A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C0BD2-FF0B-475A-9200-C7F13348EDD1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96135-0ED8-47D9-B816-B8FFC28773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FAE1A-F635-47CE-B573-5FD363C6C738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B961F-1345-407C-A892-35F52FC90A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2A515-147D-4724-8B6F-64E1AFBE4178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DFE5B-1A9C-4898-BC05-967772F010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27BE8-276F-4F74-B75B-3DD6B9E00D1E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59067-1856-4844-A31D-D85FB891A5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12AB1-3291-4593-9DC2-8A3BAFB0DF4B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3B445-7CAA-48EF-9952-AC7FC592BF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ABB46-AF47-4ABB-A4D1-676C82BC322E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29CDF-5B1B-4000-A7BE-691E18435D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86362-E945-40CF-BE35-15DE15870214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D4228-2083-4142-958C-EB5F2CB31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C5DE8-825A-49A8-8793-E2A27589E1E4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F332C-9C27-4DCE-BB07-C7B3C42726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61B0E-E8C8-4608-A851-8CDB13A69F4D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9A131-6AEE-48A7-84C4-85A26A8BFF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06DF9-E67B-4F28-9563-56C5C82E3FE5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9F285-54C6-411B-8E45-2CC878AF3A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43D57-EE9F-4575-BA3F-97D342886F7C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E0DC7-1BD9-4489-97E3-48208365B7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6B1136-5121-4F60-9CA8-4A95591E8F55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58B821-23E2-46F3-AB77-865ACD2D64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</a:effectLst>
                <a:latin typeface="Bookman Old Style" pitchFamily="18" charset="0"/>
              </a:rPr>
              <a:t>Правила безопасности </a:t>
            </a:r>
            <a:br>
              <a:rPr lang="ru-RU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</a:effectLst>
                <a:latin typeface="Bookman Old Style" pitchFamily="18" charset="0"/>
              </a:rPr>
            </a:br>
            <a:r>
              <a:rPr lang="ru-RU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</a:effectLst>
                <a:latin typeface="Bookman Old Style" pitchFamily="18" charset="0"/>
              </a:rPr>
              <a:t>в сети Интернет</a:t>
            </a:r>
            <a:endParaRPr lang="ru-RU" b="1" dirty="0">
              <a:ln w="11430"/>
              <a:solidFill>
                <a:schemeClr val="accent5">
                  <a:lumMod val="75000"/>
                </a:schemeClr>
              </a:soli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001419"/>
          </a:xfrm>
        </p:spPr>
        <p:txBody>
          <a:bodyPr rtlCol="0">
            <a:normAutofit/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Не вводите важные сведения и не «запоминайте» пароли на общедоступных компьютерах (в школе, в Интернет-кафе)</a:t>
            </a: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Bookman Old Style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Bookman Old Style" pitchFamily="18" charset="0"/>
              </a:rPr>
              <a:t>Злоумышленники могут «взломать» ваш     е-</a:t>
            </a:r>
            <a:r>
              <a:rPr lang="en-US" sz="2400" dirty="0" smtClean="0">
                <a:latin typeface="Bookman Old Style" pitchFamily="18" charset="0"/>
              </a:rPr>
              <a:t>mail,</a:t>
            </a:r>
            <a:r>
              <a:rPr lang="ru-RU" sz="2400" dirty="0" smtClean="0">
                <a:latin typeface="Bookman Old Style" pitchFamily="18" charset="0"/>
              </a:rPr>
              <a:t> а также страницы социальных сетей и будут действовать в Сети от Вашего имени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solidFill>
                  <a:srgbClr val="002060"/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Правило №9</a:t>
            </a:r>
            <a:endParaRPr lang="ru-RU" b="1" dirty="0">
              <a:ln w="11430"/>
              <a:solidFill>
                <a:srgbClr val="002060"/>
              </a:soli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При общении соблюдайте сетевой - этикет.</a:t>
            </a:r>
          </a:p>
          <a:p>
            <a:pPr marL="0" indent="2651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itchFamily="18" charset="0"/>
              </a:rPr>
              <a:t>Не </a:t>
            </a:r>
            <a:r>
              <a:rPr lang="ru-RU" dirty="0">
                <a:latin typeface="Bookman Old Style" pitchFamily="18" charset="0"/>
              </a:rPr>
              <a:t>забывайте, что </a:t>
            </a:r>
            <a:r>
              <a:rPr lang="ru-RU" dirty="0" smtClean="0">
                <a:latin typeface="Bookman Old Style" pitchFamily="18" charset="0"/>
              </a:rPr>
              <a:t>в </a:t>
            </a:r>
            <a:r>
              <a:rPr lang="ru-RU" dirty="0">
                <a:latin typeface="Bookman Old Style" pitchFamily="18" charset="0"/>
              </a:rPr>
              <a:t>Сети </a:t>
            </a:r>
            <a:r>
              <a:rPr lang="ru-RU" dirty="0" smtClean="0">
                <a:latin typeface="Bookman Old Style" pitchFamily="18" charset="0"/>
              </a:rPr>
              <a:t>вы </a:t>
            </a:r>
            <a:r>
              <a:rPr lang="ru-RU" dirty="0">
                <a:latin typeface="Bookman Old Style" pitchFamily="18" charset="0"/>
              </a:rPr>
              <a:t>общаетесь с живым человеком, а часто - со многими людьми одновременно. </a:t>
            </a:r>
          </a:p>
          <a:p>
            <a:pPr marL="0" indent="2651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itchFamily="18" charset="0"/>
              </a:rPr>
              <a:t>Следуйте </a:t>
            </a:r>
            <a:r>
              <a:rPr lang="ru-RU" dirty="0">
                <a:latin typeface="Bookman Old Style" pitchFamily="18" charset="0"/>
              </a:rPr>
              <a:t>в Сети тем же правилам, которым вы следуете в реальной жизни. </a:t>
            </a:r>
          </a:p>
          <a:p>
            <a:pPr marL="0" indent="2651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itchFamily="18" charset="0"/>
              </a:rPr>
              <a:t>Старайтесь </a:t>
            </a:r>
            <a:r>
              <a:rPr lang="ru-RU" dirty="0">
                <a:latin typeface="Bookman Old Style" pitchFamily="18" charset="0"/>
              </a:rPr>
              <a:t>выглядеть достойно в глазах своих собеседников</a:t>
            </a:r>
            <a:r>
              <a:rPr lang="ru-RU" dirty="0" smtClean="0">
                <a:latin typeface="Bookman Old Style" pitchFamily="18" charset="0"/>
              </a:rPr>
              <a:t>! Не </a:t>
            </a:r>
            <a:r>
              <a:rPr lang="ru-RU" dirty="0">
                <a:latin typeface="Bookman Old Style" pitchFamily="18" charset="0"/>
              </a:rPr>
              <a:t>экономьте свое время на "условностях" типа правил хорошего тона или, скажем, правил грамматики и орфографии.</a:t>
            </a:r>
          </a:p>
          <a:p>
            <a:pPr marL="0" indent="2651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itchFamily="18" charset="0"/>
              </a:rPr>
              <a:t>Не </a:t>
            </a:r>
            <a:r>
              <a:rPr lang="ru-RU" dirty="0">
                <a:latin typeface="Bookman Old Style" pitchFamily="18" charset="0"/>
              </a:rPr>
              <a:t>пренебрегайте советами знатоков и делитесь своими знаниями с другими</a:t>
            </a:r>
            <a:r>
              <a:rPr lang="ru-RU" dirty="0" smtClean="0">
                <a:latin typeface="Bookman Old Style" pitchFamily="18" charset="0"/>
              </a:rPr>
              <a:t>!</a:t>
            </a:r>
            <a:endParaRPr lang="ru-RU" dirty="0">
              <a:latin typeface="Bookman Old Style" pitchFamily="18" charset="0"/>
            </a:endParaRPr>
          </a:p>
          <a:p>
            <a:pPr marL="0" indent="2651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itchFamily="18" charset="0"/>
              </a:rPr>
              <a:t>Сдерживайте </a:t>
            </a:r>
            <a:r>
              <a:rPr lang="ru-RU" dirty="0">
                <a:latin typeface="Bookman Old Style" pitchFamily="18" charset="0"/>
              </a:rPr>
              <a:t>страсти. Вступать в дискуссии никакой этикет не запрещает, однако не опускайтесь до брани и </a:t>
            </a:r>
            <a:r>
              <a:rPr lang="ru-RU" dirty="0" smtClean="0">
                <a:latin typeface="Bookman Old Style" pitchFamily="18" charset="0"/>
              </a:rPr>
              <a:t>ругательств.</a:t>
            </a:r>
            <a:endParaRPr lang="ru-RU" dirty="0">
              <a:latin typeface="Bookman Old Style" pitchFamily="18" charset="0"/>
            </a:endParaRPr>
          </a:p>
          <a:p>
            <a:pPr marL="0" indent="2651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itchFamily="18" charset="0"/>
              </a:rPr>
              <a:t>Будьте </a:t>
            </a:r>
            <a:r>
              <a:rPr lang="ru-RU" dirty="0">
                <a:latin typeface="Bookman Old Style" pitchFamily="18" charset="0"/>
              </a:rPr>
              <a:t>терпимы к недостаткам окружающих вас людей! </a:t>
            </a:r>
            <a:endParaRPr lang="ru-RU" dirty="0" smtClean="0">
              <a:latin typeface="Bookman Old Style" pitchFamily="18" charset="0"/>
            </a:endParaRPr>
          </a:p>
          <a:p>
            <a:pPr marL="0" indent="26511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Bookman Old Style" pitchFamily="18" charset="0"/>
              </a:rPr>
              <a:t>Это лишь маленькая толика правил сетевого этикета, которую вам нужно запомнить</a:t>
            </a:r>
            <a:endParaRPr lang="ru-RU" dirty="0">
              <a:latin typeface="Bookman Old Style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latin typeface="Bookman Old Style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08912" cy="720080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solidFill>
                  <a:srgbClr val="002060"/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Правило №10</a:t>
            </a:r>
            <a:endParaRPr lang="ru-RU" b="1" dirty="0">
              <a:ln w="11430"/>
              <a:solidFill>
                <a:srgbClr val="002060"/>
              </a:soli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352928" cy="5001419"/>
          </a:xfrm>
        </p:spPr>
        <p:txBody>
          <a:bodyPr rtlCol="0">
            <a:normAutofit/>
          </a:bodyPr>
          <a:lstStyle/>
          <a:p>
            <a:pPr marL="87313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Не верьте всему, что размещено в Интернете</a:t>
            </a:r>
          </a:p>
          <a:p>
            <a:pPr marL="87313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Bookman Old Style" pitchFamily="18" charset="0"/>
            </a:endParaRPr>
          </a:p>
          <a:p>
            <a:pPr marL="354013" indent="-3540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Bookman Old Style" pitchFamily="18" charset="0"/>
              </a:rPr>
              <a:t>В сети может быть размещена недостоверная информация, домыслы, а также информация, не соответствующая действительности, которая преследуется по закону РФ; не распространяйте сами такую информацию.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solidFill>
                  <a:srgbClr val="002060"/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Правило №11</a:t>
            </a:r>
            <a:endParaRPr lang="ru-RU" b="1" dirty="0">
              <a:ln w="11430"/>
              <a:solidFill>
                <a:srgbClr val="002060"/>
              </a:soli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13316" name="Рисунок 15" descr="правда или ложь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4581525"/>
            <a:ext cx="22669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solidFill>
                  <a:srgbClr val="002060"/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Правило №12</a:t>
            </a:r>
            <a:endParaRPr lang="ru-RU" b="1" dirty="0">
              <a:ln w="11430"/>
              <a:solidFill>
                <a:srgbClr val="002060"/>
              </a:soli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5330992"/>
          </a:xfrm>
        </p:spPr>
        <p:txBody>
          <a:bodyPr rtlCol="0">
            <a:normAutofit/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Если рядом с вами нет родственников, не встречайтесь в реальной жизни с людьми, с которыми вы познакомились в Интернете</a:t>
            </a: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 smtClean="0">
              <a:latin typeface="Bookman Old Style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Bookman Old Style" pitchFamily="18" charset="0"/>
              </a:rPr>
              <a:t>Если ваш виртуальный друг действительно тот, за кого он себя выдает, он нормально отнесется к вашей заботе о собственной безопасности!</a:t>
            </a:r>
            <a:endParaRPr lang="ru-RU" sz="2400" dirty="0">
              <a:latin typeface="Bookman Old Style" pitchFamily="18" charset="0"/>
            </a:endParaRPr>
          </a:p>
        </p:txBody>
      </p:sp>
      <p:pic>
        <p:nvPicPr>
          <p:cNvPr id="14340" name="Рисунок 4" descr="стоп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5013325"/>
            <a:ext cx="1152525" cy="120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 rtlCol="0">
            <a:normAutofit/>
          </a:bodyPr>
          <a:lstStyle/>
          <a:p>
            <a:pPr marL="173038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Используйте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веб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 - камеру только при общении с друзьями</a:t>
            </a:r>
            <a:endParaRPr lang="ru-RU" sz="2800" dirty="0" smtClean="0">
              <a:latin typeface="Bookman Old Style" pitchFamily="18" charset="0"/>
            </a:endParaRPr>
          </a:p>
          <a:p>
            <a:pPr marL="173038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>
              <a:latin typeface="Bookman Old Style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Bookman Old Style" pitchFamily="18" charset="0"/>
              </a:rPr>
              <a:t>Проследите, чтобы посторонние люди не имели возможности видеть ваш разговор, т.к. он может быть записан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solidFill>
                  <a:srgbClr val="002060"/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Правило №13</a:t>
            </a:r>
            <a:endParaRPr lang="ru-RU" b="1" dirty="0">
              <a:ln w="11430"/>
              <a:solidFill>
                <a:srgbClr val="002060"/>
              </a:soli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сердце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2590800"/>
            <a:ext cx="3316288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19138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Помните!!!</a:t>
            </a:r>
            <a:endParaRPr lang="ru-RU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Bookman Old Style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Никогда не поздно рассказать взрослым, если вас кто-то обидел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Bookman Old Style" pitchFamily="18" charset="0"/>
            </a:endParaRPr>
          </a:p>
        </p:txBody>
      </p:sp>
      <p:pic>
        <p:nvPicPr>
          <p:cNvPr id="8" name="Рисунок 7" descr="ребенок и взролый.jpg"/>
          <p:cNvPicPr>
            <a:picLocks noChangeAspect="1"/>
          </p:cNvPicPr>
          <p:nvPr/>
        </p:nvPicPr>
        <p:blipFill>
          <a:blip r:embed="rId3" cstate="print">
            <a:lum bright="-8000" contrast="42000"/>
          </a:blip>
          <a:srcRect/>
          <a:stretch>
            <a:fillRect/>
          </a:stretch>
        </p:blipFill>
        <p:spPr bwMode="auto">
          <a:xfrm>
            <a:off x="3779838" y="3357563"/>
            <a:ext cx="1584325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solidFill>
                  <a:srgbClr val="002060"/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Линия помощи «Дети </a:t>
            </a:r>
            <a:r>
              <a:rPr lang="ru-RU" b="1" dirty="0" err="1" smtClean="0">
                <a:ln w="11430"/>
                <a:solidFill>
                  <a:srgbClr val="002060"/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онлайн</a:t>
            </a:r>
            <a:r>
              <a:rPr lang="ru-RU" b="1" dirty="0" smtClean="0">
                <a:ln w="11430"/>
                <a:solidFill>
                  <a:srgbClr val="002060"/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»</a:t>
            </a:r>
            <a:endParaRPr lang="ru-RU" b="1" dirty="0">
              <a:ln w="11430"/>
              <a:solidFill>
                <a:srgbClr val="002060"/>
              </a:soli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8229600" cy="4525963"/>
          </a:xfrm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8-800-2500015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(звонок по России бесплатный)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Звоните, если тебя оскорбили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или обманули в Интернете.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Если ты столкнулся с опасностью в сети</a:t>
            </a:r>
            <a:endParaRPr lang="ru-RU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нтерне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793527">
            <a:off x="3379842" y="2421876"/>
            <a:ext cx="3256756" cy="24425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48680"/>
            <a:ext cx="7920880" cy="5616623"/>
          </a:xfrm>
        </p:spPr>
        <p:txBody>
          <a:bodyPr rtlCol="0">
            <a:normAutofit fontScale="92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Bookman Old Style" pitchFamily="18" charset="0"/>
              </a:rPr>
              <a:t>Соблюдение вышеизложенных правил облегчит, ускорит и обезопасит Вашу  работу в Интернете.</a:t>
            </a:r>
            <a:endParaRPr lang="ru-RU" b="1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000" b="1" dirty="0" smtClean="0">
                <a:ln w="11430"/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Счастливого Вам путешествия по бескрайним просторам Интернета!!!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спам телефо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6013" y="4724400"/>
            <a:ext cx="1943100" cy="1152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Правило №1</a:t>
            </a:r>
            <a:endParaRPr lang="ru-RU" b="1" dirty="0">
              <a:ln w="11430"/>
              <a:solidFill>
                <a:schemeClr val="accent5">
                  <a:lumMod val="75000"/>
                </a:schemeClr>
              </a:soli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08912" cy="4824536"/>
          </a:xfrm>
        </p:spPr>
        <p:txBody>
          <a:bodyPr rtlCol="0">
            <a:normAutofit/>
          </a:bodyPr>
          <a:lstStyle/>
          <a:p>
            <a:pPr marL="177800" indent="-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Bookman Old Style" pitchFamily="18" charset="0"/>
              </a:rPr>
              <a:t>Нежелательно размещать персональную информацию в Интернете</a:t>
            </a:r>
          </a:p>
          <a:p>
            <a:pPr marL="177800" indent="-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Bookman Old Style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Bookman Old Style" pitchFamily="18" charset="0"/>
              </a:rPr>
              <a:t>Персональная информация — это ваше имя, фамилия, возраст, номер  мобильного телефона, адрес электронной почты, домашний адрес и адрес школы, в которой Вы учитесь</a:t>
            </a:r>
            <a:endParaRPr lang="ru-RU" sz="2400" dirty="0">
              <a:latin typeface="Bookman Old Style" pitchFamily="18" charset="0"/>
            </a:endParaRPr>
          </a:p>
        </p:txBody>
      </p:sp>
      <p:pic>
        <p:nvPicPr>
          <p:cNvPr id="10" name="Рисунок 9" descr="адрес электронной почты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4653136"/>
            <a:ext cx="1200133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solidFill>
                  <a:srgbClr val="002060"/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Правило №2</a:t>
            </a:r>
            <a:endParaRPr lang="ru-RU" b="1" dirty="0">
              <a:ln w="11430"/>
              <a:solidFill>
                <a:srgbClr val="002060"/>
              </a:soli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5330992"/>
          </a:xfrm>
        </p:spPr>
        <p:txBody>
          <a:bodyPr rtlCol="0">
            <a:normAutofit/>
          </a:bodyPr>
          <a:lstStyle/>
          <a:p>
            <a:pPr marL="177800" indent="-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Bookman Old Style" pitchFamily="18" charset="0"/>
            </a:endParaRPr>
          </a:p>
          <a:p>
            <a:pPr marL="177800" indent="-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Если вы публикуете фото или видео в интернете — каждый может посмотреть их и использовать в своих целях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pic>
        <p:nvPicPr>
          <p:cNvPr id="6" name="Рисунок 5" descr="угроза интернет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4293096"/>
            <a:ext cx="2543175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571184" cy="5184576"/>
          </a:xfrm>
        </p:spPr>
        <p:txBody>
          <a:bodyPr rtlCol="0">
            <a:normAutofit/>
          </a:bodyPr>
          <a:lstStyle/>
          <a:p>
            <a:pPr marL="168275" indent="15875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На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e - mail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могут приходить нежелательные письма – «СПАМ».  </a:t>
            </a:r>
          </a:p>
          <a:p>
            <a:pPr marL="168275" indent="15875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Не отвечайте на них!!!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>
              <a:latin typeface="Bookman Old Style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Bookman Old Style" pitchFamily="18" charset="0"/>
              </a:rPr>
              <a:t>Если Вы ответите на подобное письмо, отправитель будет знать, что вы пользуетесь своим электронным почтовым ящиком и будет продолжать посылать вам спам.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solidFill>
                  <a:srgbClr val="002060"/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Правило №3</a:t>
            </a:r>
            <a:endParaRPr lang="ru-RU" b="1" dirty="0">
              <a:ln w="11430"/>
              <a:solidFill>
                <a:srgbClr val="002060"/>
              </a:soli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5" name="Рисунок 4" descr="электронный спа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2276872"/>
            <a:ext cx="1756995" cy="1080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агрессивное содержани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3212976"/>
            <a:ext cx="1905000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solidFill>
                  <a:srgbClr val="002060"/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Правило №4</a:t>
            </a:r>
            <a:endParaRPr lang="ru-RU" b="1" dirty="0">
              <a:ln w="11430"/>
              <a:solidFill>
                <a:srgbClr val="002060"/>
              </a:soli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5330992"/>
          </a:xfrm>
        </p:spPr>
        <p:txBody>
          <a:bodyPr rtlCol="0">
            <a:normAutofit/>
          </a:bodyPr>
          <a:lstStyle/>
          <a:p>
            <a:pPr marL="168275" indent="15875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Не открывайте файлы, которые прислали неизвестные Вам людей</a:t>
            </a:r>
            <a:r>
              <a:rPr lang="ru-RU" dirty="0" smtClean="0"/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>
              <a:latin typeface="Bookman Old Style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Bookman Old Style" pitchFamily="18" charset="0"/>
              </a:rPr>
              <a:t>Вы не можете знать, что на самом деле содержат эти файлы – в них могут быть вирусы или фото и видео с «агрессивным» содержанием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>
              <a:latin typeface="Bookman Old Style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>
              <a:latin typeface="Bookman Old Style" pitchFamily="18" charset="0"/>
            </a:endParaRPr>
          </a:p>
        </p:txBody>
      </p:sp>
      <p:pic>
        <p:nvPicPr>
          <p:cNvPr id="8" name="Рисунок 7" descr="агрессивное содержание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4509120"/>
            <a:ext cx="2019300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solidFill>
                  <a:srgbClr val="002060"/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Правило №5</a:t>
            </a:r>
            <a:endParaRPr lang="ru-RU" b="1" dirty="0">
              <a:ln w="11430"/>
              <a:solidFill>
                <a:srgbClr val="002060"/>
              </a:soli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136904" cy="5330992"/>
          </a:xfrm>
        </p:spPr>
        <p:txBody>
          <a:bodyPr rtlCol="0">
            <a:normAutofit/>
          </a:bodyPr>
          <a:lstStyle/>
          <a:p>
            <a:pPr marL="173038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Не добавляйте незнакомых людей в «друзья» в социальных сетях, ICQ, MSN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messenger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и т.п.</a:t>
            </a:r>
          </a:p>
          <a:p>
            <a:pPr marL="173038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Bookman Old Style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Bookman Old Style" pitchFamily="18" charset="0"/>
              </a:rPr>
              <a:t>Виртуальные знакомые могут быть не теми, за кого себя выдают!!!</a:t>
            </a:r>
            <a:endParaRPr lang="ru-RU" sz="2400" dirty="0">
              <a:latin typeface="Bookman Old Style" pitchFamily="18" charset="0"/>
            </a:endParaRPr>
          </a:p>
        </p:txBody>
      </p:sp>
      <p:pic>
        <p:nvPicPr>
          <p:cNvPr id="5" name="Рисунок 4" descr="добро за компьютеро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3933056"/>
            <a:ext cx="2076822" cy="20768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зло за компьютеро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4077072"/>
            <a:ext cx="2016224" cy="20738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 rtlCol="0">
            <a:normAutofit/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Контролируйте работу за компьютером.</a:t>
            </a: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Bookman Old Style" pitchFamily="18" charset="0"/>
            </a:endParaRPr>
          </a:p>
          <a:p>
            <a:pPr marL="169863" indent="-15875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Bookman Old Style" pitchFamily="18" charset="0"/>
              </a:rPr>
              <a:t>Неограниченное использование компьютера может привести к физическим (глазным, гиподинамия, остеохондроз) и психологическим заболеваниям (Интернет – зависимость). 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Правило №6</a:t>
            </a:r>
            <a:endParaRPr lang="ru-RU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5001419"/>
          </a:xfrm>
        </p:spPr>
        <p:txBody>
          <a:bodyPr rtlCol="0">
            <a:normAutofit/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Используйте для паролей трудно запоминаемый набор цифр и букв. </a:t>
            </a: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pPr marL="266700" indent="-1746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Bookman Old Style" pitchFamily="18" charset="0"/>
              </a:rPr>
              <a:t>Не используйте в качестве паролей набор цифр: 1234, дату вашего рождения и т.п.</a:t>
            </a:r>
          </a:p>
          <a:p>
            <a:pPr marL="266700" indent="-1746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Bookman Old Style" pitchFamily="18" charset="0"/>
              </a:rPr>
              <a:t>«Легкие» пароли быстро взламываются, и Вы можете стать жертвой злоумышленников.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solidFill>
                  <a:srgbClr val="002060"/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Правило №7</a:t>
            </a:r>
            <a:endParaRPr lang="ru-RU" b="1" dirty="0">
              <a:ln w="11430"/>
              <a:solidFill>
                <a:srgbClr val="002060"/>
              </a:soli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16" name="Рисунок 15" descr="набор символо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83526">
            <a:off x="4776081" y="4220035"/>
            <a:ext cx="2697694" cy="179317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184576"/>
          </a:xfrm>
        </p:spPr>
        <p:txBody>
          <a:bodyPr rtlCol="0">
            <a:normAutofit/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Используйте на компьютерах лицензионное программное обеспечение, антивирусные программы и своевременное обновляйте их.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Bookman Old Style" pitchFamily="18" charset="0"/>
              </a:rPr>
              <a:t>Обновление необходимо для пресечения проникновения новых вредоносных программ на Ваш компьютер.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solidFill>
                  <a:srgbClr val="002060"/>
                </a:soli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Правило №8</a:t>
            </a:r>
            <a:endParaRPr lang="ru-RU" b="1" dirty="0">
              <a:ln w="11430"/>
              <a:solidFill>
                <a:srgbClr val="002060"/>
              </a:soli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10244" name="Picture 6" descr="C:\Documents and Settings\Владелец\Мои документы\Мои рисунки\для компьютеров\Kaspersky Antivir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0" y="45085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7" descr="C:\Documents and Settings\Владелец\Мои документы\Мои рисунки\для компьютеров\antivirus_antispa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" y="4786313"/>
            <a:ext cx="1008063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</TotalTime>
  <Words>532</Words>
  <Application>Microsoft Office PowerPoint</Application>
  <PresentationFormat>Экран (4:3)</PresentationFormat>
  <Paragraphs>77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Тема Office</vt:lpstr>
      <vt:lpstr>Правила безопасности  в сети Интернет</vt:lpstr>
      <vt:lpstr>Правило №1</vt:lpstr>
      <vt:lpstr>Правило №2</vt:lpstr>
      <vt:lpstr>Правило №3</vt:lpstr>
      <vt:lpstr>Правило №4</vt:lpstr>
      <vt:lpstr>Правило №5</vt:lpstr>
      <vt:lpstr>Правило №6</vt:lpstr>
      <vt:lpstr>Правило №7</vt:lpstr>
      <vt:lpstr>Правило №8</vt:lpstr>
      <vt:lpstr>Правило №9</vt:lpstr>
      <vt:lpstr>Правило №10</vt:lpstr>
      <vt:lpstr>Правило №11</vt:lpstr>
      <vt:lpstr>Правило №12</vt:lpstr>
      <vt:lpstr>Правило №13</vt:lpstr>
      <vt:lpstr>Помните!!!</vt:lpstr>
      <vt:lpstr>Линия помощи «Дети онлайн»</vt:lpstr>
      <vt:lpstr>Слайд 17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Медиабезопасность</dc:title>
  <dc:creator>Home</dc:creator>
  <cp:lastModifiedBy>User</cp:lastModifiedBy>
  <cp:revision>76</cp:revision>
  <dcterms:created xsi:type="dcterms:W3CDTF">2012-12-06T17:00:37Z</dcterms:created>
  <dcterms:modified xsi:type="dcterms:W3CDTF">2015-10-12T11:46:34Z</dcterms:modified>
</cp:coreProperties>
</file>